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3"/>
  </p:notesMasterIdLst>
  <p:sldIdLst>
    <p:sldId id="479" r:id="rId2"/>
    <p:sldId id="483" r:id="rId3"/>
    <p:sldId id="513" r:id="rId4"/>
    <p:sldId id="512" r:id="rId5"/>
    <p:sldId id="481" r:id="rId6"/>
    <p:sldId id="480" r:id="rId7"/>
    <p:sldId id="519" r:id="rId8"/>
    <p:sldId id="520" r:id="rId9"/>
    <p:sldId id="485" r:id="rId10"/>
    <p:sldId id="487" r:id="rId11"/>
    <p:sldId id="521" r:id="rId12"/>
    <p:sldId id="522" r:id="rId13"/>
    <p:sldId id="488" r:id="rId14"/>
    <p:sldId id="489" r:id="rId15"/>
    <p:sldId id="532" r:id="rId16"/>
    <p:sldId id="535" r:id="rId17"/>
    <p:sldId id="491" r:id="rId18"/>
    <p:sldId id="492" r:id="rId19"/>
    <p:sldId id="515" r:id="rId20"/>
    <p:sldId id="533" r:id="rId21"/>
    <p:sldId id="494" r:id="rId22"/>
    <p:sldId id="493" r:id="rId23"/>
    <p:sldId id="523" r:id="rId24"/>
    <p:sldId id="524" r:id="rId25"/>
    <p:sldId id="534" r:id="rId26"/>
    <p:sldId id="517" r:id="rId27"/>
    <p:sldId id="498" r:id="rId28"/>
    <p:sldId id="525" r:id="rId29"/>
    <p:sldId id="502" r:id="rId30"/>
    <p:sldId id="503" r:id="rId31"/>
    <p:sldId id="505" r:id="rId32"/>
    <p:sldId id="504" r:id="rId33"/>
    <p:sldId id="500" r:id="rId34"/>
    <p:sldId id="506" r:id="rId35"/>
    <p:sldId id="508" r:id="rId36"/>
    <p:sldId id="509" r:id="rId37"/>
    <p:sldId id="510" r:id="rId38"/>
    <p:sldId id="514" r:id="rId39"/>
    <p:sldId id="518" r:id="rId40"/>
    <p:sldId id="516" r:id="rId41"/>
    <p:sldId id="499" r:id="rId42"/>
    <p:sldId id="507" r:id="rId43"/>
    <p:sldId id="526" r:id="rId44"/>
    <p:sldId id="527" r:id="rId45"/>
    <p:sldId id="495" r:id="rId46"/>
    <p:sldId id="501" r:id="rId47"/>
    <p:sldId id="528" r:id="rId48"/>
    <p:sldId id="529" r:id="rId49"/>
    <p:sldId id="530" r:id="rId50"/>
    <p:sldId id="531" r:id="rId51"/>
    <p:sldId id="478" r:id="rId5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1" autoAdjust="0"/>
    <p:restoredTop sz="96522" autoAdjust="0"/>
  </p:normalViewPr>
  <p:slideViewPr>
    <p:cSldViewPr>
      <p:cViewPr varScale="1">
        <p:scale>
          <a:sx n="82" d="100"/>
          <a:sy n="82" d="100"/>
        </p:scale>
        <p:origin x="571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13FE9D-1AC4-4216-89F7-A09AD55E27FB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FEAB1D-A121-4ABA-96A7-CC62220A2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9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38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39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40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41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55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64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65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66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CADC95-1E0D-48A1-9D69-949C0D1EA076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FA8A31-34D0-4B2F-9D26-B819373D9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58F0E0-A439-4322-AA1C-D672B7C31817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EABF69-6D15-45BF-BE7E-E2E3E7955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FEED61-82E7-4BF0-B683-0AEEB10980AC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6C3C19-543C-46C1-BD85-873B3525E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2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Freeform 24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7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8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ctangle 9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10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11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E78F2A-4AE1-4B15-9EA1-DE3179DB6041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FF3F92-96EE-4331-B2FF-2C2E43504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573CB7-8347-4760-B776-76863645CA24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1218A5-0895-4B87-9FE8-34B9A223E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5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16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17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8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9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20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21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8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29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E47545-D13B-49C9-95C9-A16B1B12DC2D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B3AD53-CFD8-459F-BF00-8EB0BA913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C58DF9-F04C-44DE-8CBB-27396D8AB00D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45BD5A-5187-4675-B3A4-238E22234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CC964EC-FDA2-4509-83CB-9E2217ED54D3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DE1802-6497-4F1E-8F87-241ACE396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8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Straight Connector 14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6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3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Straight Connector 10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1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2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7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Straight Connector 18"/>
            <p:cNvCxnSpPr/>
            <p:nvPr/>
          </p:nvCxnSpPr>
          <p:spPr>
            <a:xfrm rot="16200000">
              <a:off x="6663592" y="12964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 flipH="1">
              <a:off x="6744512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FEAFC3-FF78-4A4F-AD79-68F5A8982479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04D698-E01F-4EC7-B97B-9A3B990A2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5C5162D-82A2-42E8-BCA0-DDF4ADA76D69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360024-EEE7-4825-89D7-21F048008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C771516-ED08-499C-A585-FC468150B1C6}" type="datetimeFigureOut">
              <a:rPr lang="en-US"/>
              <a:pPr>
                <a:defRPr/>
              </a:pPr>
              <a:t>5/24/2019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81E7D70-50E5-4DE5-9F1C-023283B2B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057400"/>
            <a:ext cx="8648700" cy="443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74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2011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36866" name="Picture 2" descr="Image result for dana mg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9" y="1491269"/>
            <a:ext cx="6723841" cy="504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72400" y="2304549"/>
            <a:ext cx="39709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 Review Instructors:</a:t>
            </a:r>
          </a:p>
          <a:p>
            <a:r>
              <a:rPr lang="en-US" sz="2400" dirty="0"/>
              <a:t>(left to right)</a:t>
            </a:r>
          </a:p>
          <a:p>
            <a:endParaRPr lang="en-US" sz="2400" dirty="0"/>
          </a:p>
          <a:p>
            <a:r>
              <a:rPr lang="en-US" sz="2400" dirty="0"/>
              <a:t>Joe </a:t>
            </a:r>
            <a:r>
              <a:rPr lang="en-US" sz="2400" dirty="0" err="1"/>
              <a:t>Nietfeld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Girma</a:t>
            </a:r>
            <a:r>
              <a:rPr lang="en-US" sz="2400" dirty="0"/>
              <a:t> </a:t>
            </a:r>
            <a:r>
              <a:rPr lang="en-US" sz="2400" dirty="0" err="1"/>
              <a:t>Feyissa</a:t>
            </a:r>
            <a:r>
              <a:rPr lang="en-US" sz="2400" dirty="0"/>
              <a:t>, </a:t>
            </a:r>
          </a:p>
          <a:p>
            <a:r>
              <a:rPr lang="en-US" sz="2400" dirty="0"/>
              <a:t>Bill </a:t>
            </a:r>
            <a:r>
              <a:rPr lang="en-US" sz="2400" dirty="0" err="1"/>
              <a:t>Priebe</a:t>
            </a:r>
            <a:r>
              <a:rPr lang="en-US" sz="2400" dirty="0"/>
              <a:t>, </a:t>
            </a:r>
          </a:p>
          <a:p>
            <a:r>
              <a:rPr lang="en-US" sz="2400" dirty="0"/>
              <a:t>Solomon </a:t>
            </a:r>
            <a:r>
              <a:rPr lang="en-US" sz="2400" dirty="0" err="1"/>
              <a:t>Woldeamlak</a:t>
            </a:r>
            <a:r>
              <a:rPr lang="en-US" sz="2400" dirty="0"/>
              <a:t>, Petra DeWall, </a:t>
            </a:r>
          </a:p>
          <a:p>
            <a:r>
              <a:rPr lang="en-US" sz="2400" dirty="0"/>
              <a:t>Randy Thorson, </a:t>
            </a:r>
          </a:p>
          <a:p>
            <a:r>
              <a:rPr lang="en-US" sz="2400" dirty="0"/>
              <a:t>Dave </a:t>
            </a:r>
            <a:r>
              <a:rPr lang="en-US" sz="2400" dirty="0" err="1"/>
              <a:t>Sahli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748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How many women have served as MGEC president? How many are here tonight?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Two women have served as MGEC president: 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Linda Heath (2011) and Julie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Groetsch</a:t>
            </a:r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 (2017)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30722" name="Picture 2" descr="http://www.mgec.org/photogallery/Julie%20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04991"/>
            <a:ext cx="2886140" cy="443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234297"/>
            <a:ext cx="2995303" cy="417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981200"/>
            <a:ext cx="4341748" cy="4079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81200"/>
            <a:ext cx="597217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2009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2312707"/>
            <a:ext cx="51139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 Exam Review Instructor Awards </a:t>
            </a:r>
          </a:p>
          <a:p>
            <a:endParaRPr lang="en-US" sz="2400" dirty="0"/>
          </a:p>
          <a:p>
            <a:r>
              <a:rPr lang="en-US" sz="2400" dirty="0"/>
              <a:t>Length of service awards were presented by Paul Kettleson (left) to: Blake Nelson, </a:t>
            </a:r>
            <a:r>
              <a:rPr lang="en-US" sz="2400" dirty="0" err="1"/>
              <a:t>MnDOT</a:t>
            </a:r>
            <a:r>
              <a:rPr lang="en-US" sz="2400" dirty="0"/>
              <a:t> (17 years); Bill </a:t>
            </a:r>
            <a:r>
              <a:rPr lang="en-US" sz="2400" dirty="0" err="1"/>
              <a:t>Priebe</a:t>
            </a:r>
            <a:r>
              <a:rPr lang="en-US" sz="2400" dirty="0"/>
              <a:t>, MPCA (15 years) [not pictured]; Randy Thorson, MPCA (12 years); Rich Lamb, </a:t>
            </a:r>
            <a:r>
              <a:rPr lang="en-US" sz="2400" dirty="0" err="1"/>
              <a:t>MnDOT</a:t>
            </a:r>
            <a:r>
              <a:rPr lang="en-US" sz="2400" dirty="0"/>
              <a:t> (12 years) [not pictured]; and Petra DeWall, </a:t>
            </a:r>
            <a:r>
              <a:rPr lang="en-US" sz="2400" dirty="0" err="1"/>
              <a:t>MnDOT</a:t>
            </a:r>
            <a:r>
              <a:rPr lang="en-US" sz="2400" dirty="0"/>
              <a:t> (10 years).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3" y="1977754"/>
            <a:ext cx="597217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1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How many MGEC presidents have been from non-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MnDOT</a:t>
            </a:r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 agencies?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02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777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Our first MGEC president was from Hennepin County. Two have been from the MPCA, and one each from the DNR and Health. Forty two have worked at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MnDOT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78087" y="3733800"/>
            <a:ext cx="8805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MGEC encourages our members at every department to become engaged and run for office. Two Director positions are designated for other agencies whenever candidates are available.</a:t>
            </a:r>
          </a:p>
        </p:txBody>
      </p:sp>
    </p:spTree>
    <p:extLst>
      <p:ext uri="{BB962C8B-B14F-4D97-AF65-F5344CB8AC3E}">
        <p14:creationId xmlns:p14="http://schemas.microsoft.com/office/powerpoint/2010/main" val="2399046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0253" y="2667000"/>
            <a:ext cx="1036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Board announced the initiation of a new member-only scholarship, the Connie </a:t>
            </a:r>
            <a:r>
              <a:rPr lang="en-US" sz="3200" dirty="0" err="1"/>
              <a:t>Minetor</a:t>
            </a:r>
            <a:r>
              <a:rPr lang="en-US" sz="3200" dirty="0"/>
              <a:t> Memorial Scholarship, named for the late Connie </a:t>
            </a:r>
            <a:r>
              <a:rPr lang="en-US" sz="3200" dirty="0" err="1"/>
              <a:t>Minetor</a:t>
            </a:r>
            <a:r>
              <a:rPr lang="en-US" sz="3200" dirty="0"/>
              <a:t>, MGEC’s first President from MPCA (1997-98).</a:t>
            </a:r>
          </a:p>
        </p:txBody>
      </p:sp>
    </p:spTree>
    <p:extLst>
      <p:ext uri="{BB962C8B-B14F-4D97-AF65-F5344CB8AC3E}">
        <p14:creationId xmlns:p14="http://schemas.microsoft.com/office/powerpoint/2010/main" val="199618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2002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0253" y="2667000"/>
            <a:ext cx="1036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2002, the Board announced the initiation of a new member-only scholarship, the Connie </a:t>
            </a:r>
            <a:r>
              <a:rPr lang="en-US" sz="3200" dirty="0" err="1"/>
              <a:t>Minetor</a:t>
            </a:r>
            <a:r>
              <a:rPr lang="en-US" sz="3200" dirty="0"/>
              <a:t> Memorial Scholarship, named for the late Connie </a:t>
            </a:r>
            <a:r>
              <a:rPr lang="en-US" sz="3200" dirty="0" err="1"/>
              <a:t>Minetor</a:t>
            </a:r>
            <a:r>
              <a:rPr lang="en-US" sz="3200" dirty="0"/>
              <a:t>, MGEC’s first President from MPCA (1997-98).</a:t>
            </a:r>
          </a:p>
        </p:txBody>
      </p:sp>
    </p:spTree>
    <p:extLst>
      <p:ext uri="{BB962C8B-B14F-4D97-AF65-F5344CB8AC3E}">
        <p14:creationId xmlns:p14="http://schemas.microsoft.com/office/powerpoint/2010/main" val="349381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Do you know what the Golden Slide Rule Award is? Do you know any past recipients?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62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2017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057400"/>
            <a:ext cx="8648700" cy="4439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4199" y="1312669"/>
            <a:ext cx="701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many calls, e-mails and personal contacts by MGEC members helped and clearly kept their issue in the awareness of negotiators.</a:t>
            </a:r>
          </a:p>
        </p:txBody>
      </p:sp>
    </p:spTree>
    <p:extLst>
      <p:ext uri="{BB962C8B-B14F-4D97-AF65-F5344CB8AC3E}">
        <p14:creationId xmlns:p14="http://schemas.microsoft.com/office/powerpoint/2010/main" val="1761132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The Golden Slide Rule Award recognizes significant and substantial achievements in the fields of engineering or land surveying. Some recipients have included: 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05600" y="2362200"/>
            <a:ext cx="50292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Blake Nelson, </a:t>
            </a:r>
            <a:r>
              <a:rPr lang="en-US" sz="1900" dirty="0" err="1"/>
              <a:t>MnDOT</a:t>
            </a:r>
            <a:r>
              <a:rPr lang="en-US" sz="1900" dirty="0"/>
              <a:t> (2016)</a:t>
            </a:r>
          </a:p>
          <a:p>
            <a:r>
              <a:rPr lang="en-US" sz="1900" dirty="0"/>
              <a:t>Paul </a:t>
            </a:r>
            <a:r>
              <a:rPr lang="en-US" sz="1900" dirty="0" err="1"/>
              <a:t>Kettleson</a:t>
            </a:r>
            <a:r>
              <a:rPr lang="en-US" sz="1900" dirty="0"/>
              <a:t> </a:t>
            </a:r>
            <a:r>
              <a:rPr lang="en-US" sz="1900" dirty="0" err="1"/>
              <a:t>MnDOT</a:t>
            </a:r>
            <a:r>
              <a:rPr lang="en-US" sz="1900" dirty="0"/>
              <a:t>, (2011)</a:t>
            </a:r>
          </a:p>
          <a:p>
            <a:r>
              <a:rPr lang="en-US" sz="1900" dirty="0"/>
              <a:t>Mike </a:t>
            </a:r>
            <a:r>
              <a:rPr lang="en-US" sz="1900" dirty="0" err="1"/>
              <a:t>Pretel</a:t>
            </a:r>
            <a:r>
              <a:rPr lang="en-US" sz="1900" dirty="0"/>
              <a:t>, </a:t>
            </a:r>
            <a:r>
              <a:rPr lang="en-US" sz="1900" dirty="0" err="1"/>
              <a:t>MnDOT</a:t>
            </a:r>
            <a:r>
              <a:rPr lang="en-US" sz="1900" dirty="0"/>
              <a:t> (2009)</a:t>
            </a:r>
          </a:p>
          <a:p>
            <a:r>
              <a:rPr lang="en-US" sz="1900" dirty="0"/>
              <a:t>Dave Dahlberg, </a:t>
            </a:r>
            <a:r>
              <a:rPr lang="en-US" sz="1900" dirty="0" err="1"/>
              <a:t>MnDOT</a:t>
            </a:r>
            <a:r>
              <a:rPr lang="en-US" sz="1900" dirty="0"/>
              <a:t> (2008)</a:t>
            </a:r>
          </a:p>
          <a:p>
            <a:r>
              <a:rPr lang="en-US" sz="1900" dirty="0"/>
              <a:t>Chris </a:t>
            </a:r>
            <a:r>
              <a:rPr lang="en-US" sz="1900" dirty="0" err="1"/>
              <a:t>Kufner</a:t>
            </a:r>
            <a:r>
              <a:rPr lang="en-US" sz="1900" dirty="0"/>
              <a:t>, </a:t>
            </a:r>
            <a:r>
              <a:rPr lang="en-US" sz="1900" dirty="0" err="1"/>
              <a:t>MnDOT</a:t>
            </a:r>
            <a:r>
              <a:rPr lang="en-US" sz="1900" dirty="0"/>
              <a:t> (2007)</a:t>
            </a:r>
          </a:p>
          <a:p>
            <a:r>
              <a:rPr lang="en-US" sz="1900" dirty="0"/>
              <a:t>Raymond </a:t>
            </a:r>
            <a:r>
              <a:rPr lang="en-US" sz="1900" dirty="0" err="1"/>
              <a:t>Cekalla</a:t>
            </a:r>
            <a:r>
              <a:rPr lang="en-US" sz="1900" dirty="0"/>
              <a:t>, </a:t>
            </a:r>
            <a:r>
              <a:rPr lang="en-US" sz="1900" dirty="0" err="1"/>
              <a:t>MnDOT</a:t>
            </a:r>
            <a:r>
              <a:rPr lang="en-US" sz="1900" dirty="0"/>
              <a:t> (2006)</a:t>
            </a:r>
          </a:p>
          <a:p>
            <a:r>
              <a:rPr lang="en-US" sz="1900" dirty="0"/>
              <a:t>Chun Yi Wu, MPCA (2005)</a:t>
            </a:r>
          </a:p>
          <a:p>
            <a:r>
              <a:rPr lang="en-US" sz="1900" dirty="0"/>
              <a:t>Brad </a:t>
            </a:r>
            <a:r>
              <a:rPr lang="en-US" sz="1900" dirty="0" err="1"/>
              <a:t>Estochen</a:t>
            </a:r>
            <a:r>
              <a:rPr lang="en-US" sz="1900" dirty="0"/>
              <a:t>, </a:t>
            </a:r>
            <a:r>
              <a:rPr lang="en-US" sz="1900" dirty="0" err="1"/>
              <a:t>MnDOT</a:t>
            </a:r>
            <a:endParaRPr lang="en-US" sz="1900" dirty="0"/>
          </a:p>
          <a:p>
            <a:r>
              <a:rPr lang="en-US" sz="1900" dirty="0"/>
              <a:t> &amp; </a:t>
            </a:r>
            <a:r>
              <a:rPr lang="en-US" sz="1900" dirty="0" err="1"/>
              <a:t>Rajan</a:t>
            </a:r>
            <a:r>
              <a:rPr lang="en-US" sz="1900" dirty="0"/>
              <a:t> Thomas, Administration (2004)</a:t>
            </a:r>
          </a:p>
          <a:p>
            <a:r>
              <a:rPr lang="en-US" sz="1900" dirty="0"/>
              <a:t>Daryl </a:t>
            </a:r>
            <a:r>
              <a:rPr lang="en-US" sz="1900" dirty="0" err="1"/>
              <a:t>Taavola</a:t>
            </a:r>
            <a:r>
              <a:rPr lang="en-US" sz="1900" dirty="0"/>
              <a:t>, </a:t>
            </a:r>
            <a:r>
              <a:rPr lang="en-US" sz="1900" dirty="0" err="1"/>
              <a:t>MnDOT</a:t>
            </a:r>
            <a:r>
              <a:rPr lang="en-US" sz="1900" dirty="0"/>
              <a:t> (2002)</a:t>
            </a:r>
          </a:p>
          <a:p>
            <a:r>
              <a:rPr lang="en-US" sz="1900" dirty="0" err="1"/>
              <a:t>Hongming</a:t>
            </a:r>
            <a:r>
              <a:rPr lang="en-US" sz="1900" dirty="0"/>
              <a:t> Jiang, MPCA (2001)</a:t>
            </a:r>
          </a:p>
          <a:p>
            <a:r>
              <a:rPr lang="en-US" sz="1900" dirty="0" err="1"/>
              <a:t>Lih</a:t>
            </a:r>
            <a:r>
              <a:rPr lang="en-US" sz="1900" dirty="0"/>
              <a:t>-in </a:t>
            </a:r>
            <a:r>
              <a:rPr lang="en-US" sz="1900" dirty="0" err="1"/>
              <a:t>Rezania</a:t>
            </a:r>
            <a:r>
              <a:rPr lang="en-US" sz="1900" dirty="0"/>
              <a:t>, Health Dept. (1999)</a:t>
            </a:r>
          </a:p>
          <a:p>
            <a:r>
              <a:rPr lang="en-US" sz="1900" dirty="0"/>
              <a:t>Memos </a:t>
            </a:r>
            <a:r>
              <a:rPr lang="en-US" sz="1900" dirty="0" err="1"/>
              <a:t>Katsoulis</a:t>
            </a:r>
            <a:r>
              <a:rPr lang="en-US" sz="1900" dirty="0"/>
              <a:t>, DNR (1998)</a:t>
            </a:r>
          </a:p>
          <a:p>
            <a:r>
              <a:rPr lang="en-US" sz="1900" dirty="0"/>
              <a:t>J.T. Staley, </a:t>
            </a:r>
            <a:r>
              <a:rPr lang="en-US" sz="1900" dirty="0" err="1"/>
              <a:t>MnDOT</a:t>
            </a:r>
            <a:r>
              <a:rPr lang="en-US" sz="1900" dirty="0"/>
              <a:t> (1997)</a:t>
            </a:r>
          </a:p>
          <a:p>
            <a:r>
              <a:rPr lang="en-US" sz="1900" dirty="0" err="1"/>
              <a:t>Marthand</a:t>
            </a:r>
            <a:r>
              <a:rPr lang="en-US" sz="1900" dirty="0"/>
              <a:t> </a:t>
            </a:r>
            <a:r>
              <a:rPr lang="en-US" sz="1900" dirty="0" err="1"/>
              <a:t>Nookala</a:t>
            </a:r>
            <a:r>
              <a:rPr lang="en-US" sz="1900" dirty="0"/>
              <a:t>, </a:t>
            </a:r>
            <a:r>
              <a:rPr lang="en-US" sz="1900" dirty="0" err="1"/>
              <a:t>MnDOT</a:t>
            </a:r>
            <a:r>
              <a:rPr lang="en-US" sz="1900" dirty="0"/>
              <a:t> (1996)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971800"/>
            <a:ext cx="4665943" cy="34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44034" name="Picture 2" descr="Image result for mgec glenn w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1267"/>
            <a:ext cx="6758054" cy="44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900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315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1996-2002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44034" name="Picture 2" descr="Image result for mgec glenn w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1267"/>
            <a:ext cx="6758054" cy="44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25334" y="3244488"/>
            <a:ext cx="36661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Glenn West served as MGEC Executive Director 1996-2002</a:t>
            </a:r>
          </a:p>
          <a:p>
            <a:endParaRPr lang="en-US" sz="2800" dirty="0"/>
          </a:p>
          <a:p>
            <a:r>
              <a:rPr lang="en-US" sz="2800" dirty="0"/>
              <a:t>(pictured with his wife, Sherri)</a:t>
            </a:r>
          </a:p>
        </p:txBody>
      </p:sp>
    </p:spTree>
    <p:extLst>
      <p:ext uri="{BB962C8B-B14F-4D97-AF65-F5344CB8AC3E}">
        <p14:creationId xmlns:p14="http://schemas.microsoft.com/office/powerpoint/2010/main" val="314788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How often do you need to renew your professional (engineering or land surveying) license in Minnesota?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6" name="Picture 2" descr="Image result for minnesota government engineers council pe 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84" y="2362200"/>
            <a:ext cx="8084216" cy="422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397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Professional licenses are renewed on a 2-year cycle- remember to renew yours by June 30! 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7" name="Picture 2" descr="Renew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8689974" cy="434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818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How many office locations has MGEC occupied in its 50 years?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24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777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Four.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8127" y="3048000"/>
            <a:ext cx="880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Across from the capital</a:t>
            </a:r>
          </a:p>
          <a:p>
            <a:r>
              <a:rPr lang="en-US" sz="2400" dirty="0"/>
              <a:t>East side of Saint Paul (2 offices near one another)</a:t>
            </a:r>
          </a:p>
          <a:p>
            <a:r>
              <a:rPr lang="en-US" sz="2400" dirty="0"/>
              <a:t>Our current building on </a:t>
            </a:r>
            <a:r>
              <a:rPr lang="en-US" sz="2400" dirty="0" err="1"/>
              <a:t>Blackshire</a:t>
            </a:r>
            <a:r>
              <a:rPr lang="en-US" sz="2400" dirty="0"/>
              <a:t> Path</a:t>
            </a:r>
          </a:p>
        </p:txBody>
      </p:sp>
    </p:spTree>
    <p:extLst>
      <p:ext uri="{BB962C8B-B14F-4D97-AF65-F5344CB8AC3E}">
        <p14:creationId xmlns:p14="http://schemas.microsoft.com/office/powerpoint/2010/main" val="4138650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6" name="Picture 2" descr="http://www.mgec.org/images/Board%20Mt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8347"/>
            <a:ext cx="6420882" cy="48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27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2009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2420" y="2209800"/>
            <a:ext cx="46462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President Peter </a:t>
            </a:r>
            <a:r>
              <a:rPr lang="en-US" sz="2400" dirty="0" err="1"/>
              <a:t>Buchen</a:t>
            </a:r>
            <a:r>
              <a:rPr lang="en-US" sz="2400" dirty="0"/>
              <a:t>, new Board Members Rachel Guan and Linda Taylor, and the Board meet to discuss issues of the day: Legislation for a wage freeze, elimination of collective bargaining for period 7/1/09 to 6/30/11. House File 586 authored by Rep. </a:t>
            </a:r>
            <a:r>
              <a:rPr lang="en-US" sz="2400" dirty="0" err="1"/>
              <a:t>Drazkowski</a:t>
            </a:r>
            <a:r>
              <a:rPr lang="en-US" sz="2400" dirty="0"/>
              <a:t> with companion Senate File 372.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35842" name="Picture 2" descr="http://www.mgec.org/images/Board%20Mt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8347"/>
            <a:ext cx="6420882" cy="48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74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52226" name="Picture 2" descr="Image result for mgec legisla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6215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116" y="1957672"/>
            <a:ext cx="5480337" cy="360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6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How many members have served TWICE as MGEC president? Can you name any of them?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92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52226" name="Picture 2" descr="Image result for mgec legisla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6215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116" y="1957672"/>
            <a:ext cx="5480337" cy="3609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562600"/>
            <a:ext cx="9572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 of your representatives in 2011 at a regular board meeting: </a:t>
            </a:r>
          </a:p>
          <a:p>
            <a:r>
              <a:rPr lang="en-US" sz="2400" dirty="0"/>
              <a:t>Jerry Kotzenmacher, Andrew Eller, Mike </a:t>
            </a:r>
            <a:r>
              <a:rPr lang="en-US" sz="2400" dirty="0" err="1"/>
              <a:t>Lownsbury</a:t>
            </a:r>
            <a:r>
              <a:rPr lang="en-US" sz="2400" dirty="0"/>
              <a:t>, Ann Driver (left) Mohammad </a:t>
            </a:r>
            <a:r>
              <a:rPr lang="en-US" sz="2400" dirty="0" err="1"/>
              <a:t>Dedashti</a:t>
            </a:r>
            <a:r>
              <a:rPr lang="en-US" sz="2400" dirty="0"/>
              <a:t>, Linda Heath, Ryan Wilson (right)</a:t>
            </a:r>
          </a:p>
        </p:txBody>
      </p:sp>
    </p:spTree>
    <p:extLst>
      <p:ext uri="{BB962C8B-B14F-4D97-AF65-F5344CB8AC3E}">
        <p14:creationId xmlns:p14="http://schemas.microsoft.com/office/powerpoint/2010/main" val="2906359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81200"/>
            <a:ext cx="5643892" cy="454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94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Year…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81200"/>
            <a:ext cx="5643892" cy="45401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8822" y="3048000"/>
            <a:ext cx="409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Jim </a:t>
            </a:r>
            <a:r>
              <a:rPr lang="en-US" sz="2400" dirty="0" err="1">
                <a:solidFill>
                  <a:srgbClr val="FF0000"/>
                </a:solidFill>
              </a:rPr>
              <a:t>Sellner</a:t>
            </a:r>
            <a:r>
              <a:rPr lang="en-US" sz="2400" dirty="0">
                <a:solidFill>
                  <a:srgbClr val="FF0000"/>
                </a:solidFill>
              </a:rPr>
              <a:t> and colleague (from water resources)</a:t>
            </a:r>
          </a:p>
        </p:txBody>
      </p:sp>
    </p:spTree>
    <p:extLst>
      <p:ext uri="{BB962C8B-B14F-4D97-AF65-F5344CB8AC3E}">
        <p14:creationId xmlns:p14="http://schemas.microsoft.com/office/powerpoint/2010/main" val="2640662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6602170" cy="435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7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Year…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6602170" cy="4354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0" y="2744758"/>
            <a:ext cx="40920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 of your representatives in 2011 at a regular board meeting: </a:t>
            </a:r>
          </a:p>
          <a:p>
            <a:endParaRPr lang="en-US" sz="2400" dirty="0"/>
          </a:p>
          <a:p>
            <a:r>
              <a:rPr lang="en-US" sz="2400" dirty="0"/>
              <a:t>Gordy Bergstrom, </a:t>
            </a:r>
          </a:p>
          <a:p>
            <a:r>
              <a:rPr lang="en-US" sz="2400" dirty="0" err="1"/>
              <a:t>Shongtao</a:t>
            </a:r>
            <a:r>
              <a:rPr lang="en-US" sz="2400" dirty="0"/>
              <a:t> Dai, </a:t>
            </a:r>
          </a:p>
          <a:p>
            <a:r>
              <a:rPr lang="en-US" sz="2400" dirty="0"/>
              <a:t>Joe </a:t>
            </a:r>
            <a:r>
              <a:rPr lang="en-US" sz="2400" dirty="0" err="1"/>
              <a:t>Pignato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9567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38400"/>
            <a:ext cx="5090383" cy="2799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438401"/>
            <a:ext cx="6463711" cy="279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0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2016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38400"/>
            <a:ext cx="5090383" cy="2799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438401"/>
            <a:ext cx="6463711" cy="279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410200"/>
            <a:ext cx="11178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MGEC Golf Tournament and Annual Meeting was held here at the Oak Marsh Golf Course</a:t>
            </a:r>
          </a:p>
        </p:txBody>
      </p:sp>
    </p:spTree>
    <p:extLst>
      <p:ext uri="{BB962C8B-B14F-4D97-AF65-F5344CB8AC3E}">
        <p14:creationId xmlns:p14="http://schemas.microsoft.com/office/powerpoint/2010/main" val="360064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When did MGEC move into our current building in Inver Grove Heights?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33600"/>
            <a:ext cx="9883253" cy="38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52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8763000" cy="163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MGEC moved in 2011. MGEC paid cash for the building; the purchase has helped keep fees low. 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33600"/>
            <a:ext cx="9883253" cy="3825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3183" y="6001541"/>
            <a:ext cx="8816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rented our previous office space for about $1,200/month; the investment results in </a:t>
            </a:r>
            <a:r>
              <a:rPr lang="en-US" sz="2400"/>
              <a:t>a savings </a:t>
            </a:r>
            <a:r>
              <a:rPr lang="en-US" sz="2400" dirty="0"/>
              <a:t>of about $15,000 annually.</a:t>
            </a:r>
          </a:p>
        </p:txBody>
      </p:sp>
    </p:spTree>
    <p:extLst>
      <p:ext uri="{BB962C8B-B14F-4D97-AF65-F5344CB8AC3E}">
        <p14:creationId xmlns:p14="http://schemas.microsoft.com/office/powerpoint/2010/main" val="3503496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When did MGEC move into our current building in Inver Grove Heights?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4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8763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Only FOUR members have served more than one term as president in MGEC’s 50 year history:</a:t>
            </a:r>
          </a:p>
          <a:p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Terry Beaudry, Jim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Sellner</a:t>
            </a:r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, 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Mohammad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Dehdashti</a:t>
            </a:r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, and Steve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Kordosky</a:t>
            </a:r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pPr lvl="1"/>
            <a:r>
              <a:rPr lang="en-US" sz="2800" dirty="0"/>
              <a:t>Terry Beaudry (</a:t>
            </a:r>
            <a:r>
              <a:rPr lang="en-US" sz="2800" dirty="0" err="1"/>
              <a:t>MnDOT</a:t>
            </a:r>
            <a:r>
              <a:rPr lang="en-US" sz="2800" dirty="0"/>
              <a:t>): 1995-1996, 2002-2003 </a:t>
            </a:r>
          </a:p>
          <a:p>
            <a:pPr lvl="1"/>
            <a:r>
              <a:rPr lang="en-US" sz="2800" dirty="0"/>
              <a:t>Jim </a:t>
            </a:r>
            <a:r>
              <a:rPr lang="en-US" sz="2800" dirty="0" err="1"/>
              <a:t>Sellner</a:t>
            </a:r>
            <a:r>
              <a:rPr lang="en-US" sz="2800" dirty="0"/>
              <a:t> (DNR) 2000-2001, 2006-2007</a:t>
            </a:r>
          </a:p>
          <a:p>
            <a:pPr lvl="1"/>
            <a:r>
              <a:rPr lang="en-US" sz="2800" dirty="0"/>
              <a:t>Mohamed </a:t>
            </a:r>
            <a:r>
              <a:rPr lang="en-US" sz="2800" dirty="0" err="1"/>
              <a:t>Dedashti</a:t>
            </a:r>
            <a:r>
              <a:rPr lang="en-US" sz="2800" dirty="0"/>
              <a:t> (</a:t>
            </a:r>
            <a:r>
              <a:rPr lang="en-US" sz="2800" dirty="0" err="1"/>
              <a:t>MnDOT</a:t>
            </a:r>
            <a:r>
              <a:rPr lang="en-US" sz="2800" dirty="0"/>
              <a:t>): 2012, 2015</a:t>
            </a:r>
          </a:p>
          <a:p>
            <a:pPr lvl="1"/>
            <a:r>
              <a:rPr lang="en-US" sz="2800" dirty="0"/>
              <a:t>Steve </a:t>
            </a:r>
            <a:r>
              <a:rPr lang="en-US" sz="2800" dirty="0" err="1"/>
              <a:t>Kordosky</a:t>
            </a:r>
            <a:r>
              <a:rPr lang="en-US" sz="2800" dirty="0"/>
              <a:t> (</a:t>
            </a:r>
            <a:r>
              <a:rPr lang="en-US" sz="2800" dirty="0" err="1"/>
              <a:t>MnDOT</a:t>
            </a:r>
            <a:r>
              <a:rPr lang="en-US" sz="2800" dirty="0"/>
              <a:t>): 2016, 2018</a:t>
            </a:r>
          </a:p>
          <a:p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578" y="4724399"/>
            <a:ext cx="1500945" cy="1904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934" y="4724400"/>
            <a:ext cx="1485865" cy="1904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25" y="2438400"/>
            <a:ext cx="1478294" cy="2173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138" y="2438401"/>
            <a:ext cx="1397858" cy="217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85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8763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Only FOUR members have served more than one term as president in MGEC’s 50 year history:</a:t>
            </a:r>
          </a:p>
          <a:p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Terry Beaudry, Jim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Sellner</a:t>
            </a:r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, Mohammed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Dedashti</a:t>
            </a:r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, and Steve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Kordosky</a:t>
            </a:r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pPr lvl="1"/>
            <a:r>
              <a:rPr lang="en-US" sz="2800" dirty="0"/>
              <a:t>Terry Beaudry (</a:t>
            </a:r>
            <a:r>
              <a:rPr lang="en-US" sz="2800" dirty="0" err="1"/>
              <a:t>MnDOT</a:t>
            </a:r>
            <a:r>
              <a:rPr lang="en-US" sz="2800" dirty="0"/>
              <a:t>): 1995-1996, 2002-2003, </a:t>
            </a:r>
          </a:p>
          <a:p>
            <a:pPr lvl="1"/>
            <a:r>
              <a:rPr lang="en-US" sz="2800" dirty="0"/>
              <a:t>Jim </a:t>
            </a:r>
            <a:r>
              <a:rPr lang="en-US" sz="2800" dirty="0" err="1"/>
              <a:t>Sellner</a:t>
            </a:r>
            <a:r>
              <a:rPr lang="en-US" sz="2800" dirty="0"/>
              <a:t> (DNR) 2000-2001, 2006-2007</a:t>
            </a:r>
          </a:p>
          <a:p>
            <a:pPr lvl="1"/>
            <a:r>
              <a:rPr lang="en-US" sz="2800" dirty="0"/>
              <a:t>Mohamed </a:t>
            </a:r>
            <a:r>
              <a:rPr lang="en-US" sz="2800" dirty="0" err="1"/>
              <a:t>Dedashti</a:t>
            </a:r>
            <a:r>
              <a:rPr lang="en-US" sz="2800" dirty="0"/>
              <a:t> (</a:t>
            </a:r>
            <a:r>
              <a:rPr lang="en-US" sz="2800" dirty="0" err="1"/>
              <a:t>MnDOT</a:t>
            </a:r>
            <a:r>
              <a:rPr lang="en-US" sz="2800" dirty="0"/>
              <a:t>): 2012, 2015</a:t>
            </a:r>
          </a:p>
          <a:p>
            <a:pPr lvl="1"/>
            <a:r>
              <a:rPr lang="en-US" sz="2800" dirty="0"/>
              <a:t>Steve </a:t>
            </a:r>
            <a:r>
              <a:rPr lang="en-US" sz="2800" dirty="0" err="1"/>
              <a:t>Kordosky</a:t>
            </a:r>
            <a:r>
              <a:rPr lang="en-US" sz="2800" dirty="0"/>
              <a:t> (</a:t>
            </a:r>
            <a:r>
              <a:rPr lang="en-US" sz="2800" dirty="0" err="1"/>
              <a:t>MnDOT</a:t>
            </a:r>
            <a:r>
              <a:rPr lang="en-US" sz="2800" dirty="0"/>
              <a:t>): 2016, 2018</a:t>
            </a:r>
          </a:p>
          <a:p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2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6962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23" y="1295400"/>
            <a:ext cx="596265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63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8991600" cy="10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 b="1" dirty="0">
                <a:solidFill>
                  <a:schemeClr val="tx2">
                    <a:lumMod val="90000"/>
                  </a:schemeClr>
                </a:solidFill>
              </a:rPr>
              <a:t>We’re not sure what year this is, but…</a:t>
            </a:r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2744758"/>
            <a:ext cx="4092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We’re pretty sure this trio is : </a:t>
            </a:r>
          </a:p>
          <a:p>
            <a:endParaRPr lang="en-US" sz="2400" dirty="0"/>
          </a:p>
          <a:p>
            <a:r>
              <a:rPr lang="en-US" sz="2400" dirty="0"/>
              <a:t>Mike </a:t>
            </a:r>
            <a:r>
              <a:rPr lang="en-US" sz="2400" dirty="0" err="1"/>
              <a:t>Reif</a:t>
            </a:r>
            <a:r>
              <a:rPr lang="en-US" sz="2400" dirty="0"/>
              <a:t>, </a:t>
            </a:r>
          </a:p>
          <a:p>
            <a:r>
              <a:rPr lang="en-US" sz="2400" dirty="0"/>
              <a:t>Joe </a:t>
            </a:r>
            <a:r>
              <a:rPr lang="en-US" sz="2400" dirty="0" err="1"/>
              <a:t>Korzelius</a:t>
            </a:r>
            <a:r>
              <a:rPr lang="en-US" sz="2400" dirty="0"/>
              <a:t>, </a:t>
            </a:r>
          </a:p>
          <a:p>
            <a:r>
              <a:rPr lang="en-US" sz="2400" dirty="0"/>
              <a:t>Loren Greene(?),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23" y="1295400"/>
            <a:ext cx="596265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65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769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In what two summers were there Minnesota state government shutdowns? How long did each one last?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36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The first government shutdown in the history of the state was in 2005. The second was in 2011.</a:t>
            </a:r>
          </a:p>
          <a:p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pPr lvl="1"/>
            <a:r>
              <a:rPr lang="en-US" sz="2800" dirty="0"/>
              <a:t>The </a:t>
            </a:r>
            <a:r>
              <a:rPr lang="en-US" sz="2800" dirty="0">
                <a:solidFill>
                  <a:srgbClr val="FFFF00"/>
                </a:solidFill>
              </a:rPr>
              <a:t>2005</a:t>
            </a:r>
            <a:r>
              <a:rPr lang="en-US" sz="2800" dirty="0"/>
              <a:t> government shutdown lasted </a:t>
            </a:r>
            <a:r>
              <a:rPr lang="en-US" sz="2800" dirty="0">
                <a:solidFill>
                  <a:srgbClr val="FFFF00"/>
                </a:solidFill>
              </a:rPr>
              <a:t>9 days</a:t>
            </a:r>
            <a:r>
              <a:rPr lang="en-US" sz="2800" dirty="0"/>
              <a:t>, until the legislature and governor passed a 'lights-on' temporary authorization of spending, followed by a compromise budget agreement. 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In </a:t>
            </a:r>
            <a:r>
              <a:rPr lang="en-US" sz="2800" dirty="0">
                <a:solidFill>
                  <a:srgbClr val="FFFF00"/>
                </a:solidFill>
              </a:rPr>
              <a:t>2011</a:t>
            </a:r>
            <a:r>
              <a:rPr lang="en-US" sz="2800" dirty="0"/>
              <a:t>, there was another government shutdown lasting </a:t>
            </a:r>
            <a:r>
              <a:rPr lang="en-US" sz="2800" dirty="0">
                <a:solidFill>
                  <a:srgbClr val="FFFF00"/>
                </a:solidFill>
              </a:rPr>
              <a:t>20 days</a:t>
            </a:r>
            <a:r>
              <a:rPr lang="en-US" sz="2800" dirty="0"/>
              <a:t>, after Governor Pawlenty's outgoing administration left a $5 billion shortfall in the budget. The shutdown started at midnight on July 1, and ended after a budget bill was passed and signed on July 20.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0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2008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30722" name="Picture 2" descr="http://www.mgec.org/News%20Updates/090808%20AM_files/image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22" y="2496934"/>
            <a:ext cx="4706204" cy="282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mgec.org/News%20Updates/090808%20AM_files/image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6" y="2527641"/>
            <a:ext cx="4804270" cy="28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21922" y="5524715"/>
            <a:ext cx="541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Directors Jerry Kotzenmacher, Andrew Eller, Mike </a:t>
            </a:r>
            <a:r>
              <a:rPr lang="en-US" dirty="0" err="1"/>
              <a:t>Lownsbury</a:t>
            </a:r>
            <a:r>
              <a:rPr lang="en-US" dirty="0"/>
              <a:t>, Ann Driver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236" y="1373268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Awards Committee Chair Len </a:t>
            </a:r>
            <a:r>
              <a:rPr lang="en-US" dirty="0" err="1"/>
              <a:t>Leitner</a:t>
            </a:r>
            <a:r>
              <a:rPr lang="en-US" dirty="0"/>
              <a:t> (</a:t>
            </a:r>
            <a:r>
              <a:rPr lang="en-US" dirty="0" err="1"/>
              <a:t>MnDOT</a:t>
            </a:r>
            <a:r>
              <a:rPr lang="en-US" dirty="0"/>
              <a:t>) </a:t>
            </a:r>
            <a:r>
              <a:rPr lang="en-US" i="1" dirty="0"/>
              <a:t>(left)</a:t>
            </a:r>
            <a:r>
              <a:rPr lang="en-US" dirty="0"/>
              <a:t> and President </a:t>
            </a:r>
            <a:r>
              <a:rPr lang="en-US" dirty="0" err="1"/>
              <a:t>Pignato</a:t>
            </a:r>
            <a:r>
              <a:rPr lang="en-US" dirty="0"/>
              <a:t> present the</a:t>
            </a:r>
            <a:r>
              <a:rPr lang="en-US" i="1" dirty="0"/>
              <a:t> </a:t>
            </a:r>
            <a:r>
              <a:rPr lang="en-US" dirty="0"/>
              <a:t>2008 Golden Slide Rule Award to </a:t>
            </a:r>
            <a:r>
              <a:rPr lang="en-US" b="1" dirty="0"/>
              <a:t>Dave Dahlberg (</a:t>
            </a:r>
            <a:r>
              <a:rPr lang="en-US" b="1" dirty="0" err="1"/>
              <a:t>MnDOT</a:t>
            </a:r>
            <a:r>
              <a:rPr lang="en-US" b="1" dirty="0"/>
              <a:t>)</a:t>
            </a:r>
            <a:r>
              <a:rPr lang="en-US" dirty="0"/>
              <a:t> </a:t>
            </a:r>
            <a:r>
              <a:rPr lang="en-US" i="1" dirty="0"/>
              <a:t>(center)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24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2008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30722" name="Picture 2" descr="http://www.mgec.org/News%20Updates/090808%20AM_files/image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22" y="2496934"/>
            <a:ext cx="4706204" cy="282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mgec.org/News%20Updates/090808%20AM_files/image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6" y="2527641"/>
            <a:ext cx="4804270" cy="28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21922" y="5524715"/>
            <a:ext cx="541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Directors Jerry Kotzenmacher, Andrew Eller, Mike </a:t>
            </a:r>
            <a:r>
              <a:rPr lang="en-US" dirty="0" err="1"/>
              <a:t>Lownsbury</a:t>
            </a:r>
            <a:r>
              <a:rPr lang="en-US" dirty="0"/>
              <a:t>, Ann Driver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236" y="1373268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Awards Committee Chair Len </a:t>
            </a:r>
            <a:r>
              <a:rPr lang="en-US" dirty="0" err="1"/>
              <a:t>Leitner</a:t>
            </a:r>
            <a:r>
              <a:rPr lang="en-US" dirty="0"/>
              <a:t> (</a:t>
            </a:r>
            <a:r>
              <a:rPr lang="en-US" dirty="0" err="1"/>
              <a:t>MnDOT</a:t>
            </a:r>
            <a:r>
              <a:rPr lang="en-US" dirty="0"/>
              <a:t>) </a:t>
            </a:r>
            <a:r>
              <a:rPr lang="en-US" i="1" dirty="0"/>
              <a:t>(left)</a:t>
            </a:r>
            <a:r>
              <a:rPr lang="en-US" dirty="0"/>
              <a:t> and President </a:t>
            </a:r>
            <a:r>
              <a:rPr lang="en-US" dirty="0" err="1"/>
              <a:t>Pignato</a:t>
            </a:r>
            <a:r>
              <a:rPr lang="en-US" dirty="0"/>
              <a:t> present the</a:t>
            </a:r>
            <a:r>
              <a:rPr lang="en-US" i="1" dirty="0"/>
              <a:t> </a:t>
            </a:r>
            <a:r>
              <a:rPr lang="en-US" dirty="0"/>
              <a:t>2008 Golden Slide Rule Award to </a:t>
            </a:r>
            <a:r>
              <a:rPr lang="en-US" b="1" dirty="0"/>
              <a:t>Dave Dahlberg (</a:t>
            </a:r>
            <a:r>
              <a:rPr lang="en-US" b="1" dirty="0" err="1"/>
              <a:t>MnDOT</a:t>
            </a:r>
            <a:r>
              <a:rPr lang="en-US" b="1" dirty="0"/>
              <a:t>)</a:t>
            </a:r>
            <a:r>
              <a:rPr lang="en-US" dirty="0"/>
              <a:t> </a:t>
            </a:r>
            <a:r>
              <a:rPr lang="en-US" i="1" dirty="0"/>
              <a:t>(center)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65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769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How many Directors are on the MGEC board?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541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067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Joe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Pignato</a:t>
            </a:r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 Oct 2007- Dec 2008 when presidential terms changed</a:t>
            </a:r>
          </a:p>
          <a:p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pPr lvl="1"/>
            <a:r>
              <a:rPr lang="en-US" sz="2800" dirty="0"/>
              <a:t>The MGEC board has 5 offices (President, Vice President, Past President, 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85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769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Who was the longest serving single-term MGEC president?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20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pic>
        <p:nvPicPr>
          <p:cNvPr id="30722" name="Picture 2" descr="http://www.mgec.org/News%20Updates/090808%20AM_files/image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22" y="2496934"/>
            <a:ext cx="4706204" cy="282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mgec.org/News%20Updates/090808%20AM_files/image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6" y="2527641"/>
            <a:ext cx="4804270" cy="28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51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5791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Joe </a:t>
            </a:r>
            <a:r>
              <a:rPr lang="en-US" sz="2800" b="1" dirty="0" err="1">
                <a:solidFill>
                  <a:schemeClr val="tx2">
                    <a:lumMod val="90000"/>
                  </a:schemeClr>
                </a:solidFill>
              </a:rPr>
              <a:t>Pignato</a:t>
            </a:r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2800" b="1" dirty="0">
              <a:solidFill>
                <a:schemeClr val="tx2">
                  <a:lumMod val="90000"/>
                </a:schemeClr>
              </a:solidFill>
            </a:endParaRPr>
          </a:p>
          <a:p>
            <a:pPr lvl="1"/>
            <a:r>
              <a:rPr lang="en-US" sz="2800" dirty="0"/>
              <a:t>Joe </a:t>
            </a:r>
            <a:r>
              <a:rPr lang="en-US" sz="2800" dirty="0" err="1"/>
              <a:t>Pignato</a:t>
            </a:r>
            <a:r>
              <a:rPr lang="en-US" sz="2800" dirty="0"/>
              <a:t> served from October 2007 through December 2008 when Director, and officer terms changed. He served a single term following the second (non-consecutive) term of Jim </a:t>
            </a:r>
            <a:r>
              <a:rPr lang="en-US" sz="2800" dirty="0" err="1"/>
              <a:t>Sellner</a:t>
            </a:r>
            <a:r>
              <a:rPr lang="en-US" sz="2800" dirty="0"/>
              <a:t>.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380" y="2133600"/>
            <a:ext cx="3282020" cy="41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20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447800" cy="1447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429000"/>
            <a:ext cx="3061028" cy="3099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44" y="33528"/>
            <a:ext cx="4038600" cy="3591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0"/>
            <a:ext cx="3681488" cy="332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29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2008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30722" name="Picture 2" descr="http://www.mgec.org/News%20Updates/090808%20AM_files/image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22" y="2496934"/>
            <a:ext cx="4706204" cy="282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mgec.org/News%20Updates/090808%20AM_files/image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6" y="2527641"/>
            <a:ext cx="4804270" cy="28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21922" y="5524715"/>
            <a:ext cx="541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Ben Jilk (</a:t>
            </a:r>
            <a:r>
              <a:rPr lang="en-US" b="1" dirty="0" err="1"/>
              <a:t>MnDOT</a:t>
            </a:r>
            <a:r>
              <a:rPr lang="en-US" b="1" dirty="0"/>
              <a:t>)</a:t>
            </a:r>
            <a:r>
              <a:rPr lang="en-US" b="1" i="1" dirty="0"/>
              <a:t> </a:t>
            </a:r>
            <a:r>
              <a:rPr lang="en-US" i="1" dirty="0"/>
              <a:t>(above-center)</a:t>
            </a:r>
            <a:r>
              <a:rPr lang="en-US" dirty="0"/>
              <a:t>, is awarded the </a:t>
            </a:r>
            <a:br>
              <a:rPr lang="en-US" dirty="0"/>
            </a:br>
            <a:r>
              <a:rPr lang="en-US" dirty="0"/>
              <a:t>2008 Connie </a:t>
            </a:r>
            <a:r>
              <a:rPr lang="en-US" dirty="0" err="1"/>
              <a:t>Minetor</a:t>
            </a:r>
            <a:r>
              <a:rPr lang="en-US" dirty="0"/>
              <a:t> Memorial Scholarship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236" y="1373268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Awards Committee Chair Len </a:t>
            </a:r>
            <a:r>
              <a:rPr lang="en-US" dirty="0" err="1"/>
              <a:t>Leitner</a:t>
            </a:r>
            <a:r>
              <a:rPr lang="en-US" dirty="0"/>
              <a:t> (</a:t>
            </a:r>
            <a:r>
              <a:rPr lang="en-US" dirty="0" err="1"/>
              <a:t>MnDOT</a:t>
            </a:r>
            <a:r>
              <a:rPr lang="en-US" dirty="0"/>
              <a:t>) </a:t>
            </a:r>
            <a:r>
              <a:rPr lang="en-US" i="1" dirty="0"/>
              <a:t>(left)</a:t>
            </a:r>
            <a:r>
              <a:rPr lang="en-US" dirty="0"/>
              <a:t> and President Joe </a:t>
            </a:r>
            <a:r>
              <a:rPr lang="en-US" dirty="0" err="1"/>
              <a:t>Pignato</a:t>
            </a:r>
            <a:r>
              <a:rPr lang="en-US" dirty="0"/>
              <a:t> </a:t>
            </a:r>
            <a:r>
              <a:rPr lang="en-US" i="1" dirty="0"/>
              <a:t>(right) </a:t>
            </a:r>
            <a:r>
              <a:rPr lang="en-US" dirty="0"/>
              <a:t>present the</a:t>
            </a:r>
            <a:r>
              <a:rPr lang="en-US" i="1" dirty="0"/>
              <a:t> </a:t>
            </a:r>
            <a:r>
              <a:rPr lang="en-US" dirty="0"/>
              <a:t>2008 Golden Slide Rule Award to </a:t>
            </a:r>
            <a:r>
              <a:rPr lang="en-US" b="1" dirty="0"/>
              <a:t>Dave Dahlberg (</a:t>
            </a:r>
            <a:r>
              <a:rPr lang="en-US" b="1" dirty="0" err="1"/>
              <a:t>MnDOT</a:t>
            </a:r>
            <a:r>
              <a:rPr lang="en-US" b="1" dirty="0"/>
              <a:t>)</a:t>
            </a:r>
            <a:r>
              <a:rPr lang="en-US" dirty="0"/>
              <a:t> </a:t>
            </a:r>
            <a:r>
              <a:rPr lang="en-US" i="1" dirty="0"/>
              <a:t>(center)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7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TRIVIA: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Do you know what the Distinguished Citizenship Award is? Do you know any past recipients?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97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28600"/>
            <a:ext cx="937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2800" b="1" dirty="0">
                <a:solidFill>
                  <a:schemeClr val="tx2">
                    <a:lumMod val="90000"/>
                  </a:schemeClr>
                </a:solidFill>
              </a:rPr>
              <a:t>The Distinguished Citizenship Award recognizes significant and substantial contributions to community service. Some recipients have included: 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2438400"/>
            <a:ext cx="5638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John </a:t>
            </a:r>
            <a:r>
              <a:rPr lang="en-US" sz="2200" dirty="0" err="1"/>
              <a:t>Siekmeier</a:t>
            </a:r>
            <a:r>
              <a:rPr lang="en-US" sz="2200" dirty="0"/>
              <a:t>, </a:t>
            </a:r>
            <a:r>
              <a:rPr lang="en-US" sz="2200" dirty="0" err="1"/>
              <a:t>MnDOT</a:t>
            </a:r>
            <a:r>
              <a:rPr lang="en-US" sz="2200" dirty="0"/>
              <a:t> (2016)</a:t>
            </a:r>
          </a:p>
          <a:p>
            <a:r>
              <a:rPr lang="en-US" sz="2200" dirty="0"/>
              <a:t>Marcelo </a:t>
            </a:r>
            <a:r>
              <a:rPr lang="en-US" sz="2200" dirty="0" err="1"/>
              <a:t>Alojado</a:t>
            </a:r>
            <a:r>
              <a:rPr lang="en-US" sz="2200" dirty="0"/>
              <a:t>, </a:t>
            </a:r>
            <a:r>
              <a:rPr lang="en-US" sz="2200" dirty="0" err="1"/>
              <a:t>MnDOT</a:t>
            </a:r>
            <a:r>
              <a:rPr lang="en-US" sz="2200" dirty="0"/>
              <a:t> (2011) </a:t>
            </a:r>
          </a:p>
          <a:p>
            <a:r>
              <a:rPr lang="en-US" sz="2200" dirty="0"/>
              <a:t>Jim </a:t>
            </a:r>
            <a:r>
              <a:rPr lang="en-US" sz="2200" dirty="0" err="1"/>
              <a:t>Sellner</a:t>
            </a:r>
            <a:r>
              <a:rPr lang="en-US" sz="2200" dirty="0"/>
              <a:t>, DNR (2007)</a:t>
            </a:r>
          </a:p>
          <a:p>
            <a:r>
              <a:rPr lang="en-US" sz="2200" dirty="0"/>
              <a:t>Fred </a:t>
            </a:r>
            <a:r>
              <a:rPr lang="en-US" sz="2200" dirty="0" err="1"/>
              <a:t>Jenness</a:t>
            </a:r>
            <a:r>
              <a:rPr lang="en-US" sz="2200" dirty="0"/>
              <a:t>, MPCA (2006)</a:t>
            </a:r>
          </a:p>
          <a:p>
            <a:r>
              <a:rPr lang="en-US" sz="2200" dirty="0"/>
              <a:t>Steven Porter, </a:t>
            </a:r>
            <a:r>
              <a:rPr lang="en-US" sz="2200" dirty="0" err="1"/>
              <a:t>MnDOT</a:t>
            </a:r>
            <a:r>
              <a:rPr lang="en-US" sz="2200" dirty="0"/>
              <a:t> (2004)</a:t>
            </a:r>
          </a:p>
          <a:p>
            <a:r>
              <a:rPr lang="en-US" sz="2200" dirty="0"/>
              <a:t>George </a:t>
            </a:r>
            <a:r>
              <a:rPr lang="en-US" sz="2200" dirty="0" err="1"/>
              <a:t>Cepress</a:t>
            </a:r>
            <a:r>
              <a:rPr lang="en-US" sz="2200" dirty="0"/>
              <a:t>, </a:t>
            </a:r>
            <a:r>
              <a:rPr lang="en-US" sz="2200" dirty="0" err="1"/>
              <a:t>MnDOT</a:t>
            </a:r>
            <a:r>
              <a:rPr lang="en-US" sz="2200" dirty="0"/>
              <a:t> (2003)</a:t>
            </a:r>
          </a:p>
          <a:p>
            <a:r>
              <a:rPr lang="en-US" sz="2200" dirty="0"/>
              <a:t>Daniel Sullivan, MPCA (2002)</a:t>
            </a:r>
          </a:p>
          <a:p>
            <a:r>
              <a:rPr lang="en-US" sz="2200" dirty="0"/>
              <a:t>Raymond Burrows, Health Dept. (2002)</a:t>
            </a:r>
          </a:p>
          <a:p>
            <a:r>
              <a:rPr lang="en-US" sz="2200" dirty="0"/>
              <a:t>David </a:t>
            </a:r>
            <a:r>
              <a:rPr lang="en-US" sz="2200" dirty="0" err="1"/>
              <a:t>Beberg</a:t>
            </a:r>
            <a:r>
              <a:rPr lang="en-US" sz="2200" dirty="0"/>
              <a:t>, </a:t>
            </a:r>
            <a:r>
              <a:rPr lang="en-US" sz="2200" dirty="0" err="1"/>
              <a:t>MnDOT</a:t>
            </a:r>
            <a:r>
              <a:rPr lang="en-US" sz="2200" dirty="0"/>
              <a:t> (2001)</a:t>
            </a:r>
          </a:p>
          <a:p>
            <a:r>
              <a:rPr lang="en-US" sz="2200" dirty="0"/>
              <a:t>Lynnette </a:t>
            </a:r>
            <a:r>
              <a:rPr lang="en-US" sz="2200" dirty="0" err="1"/>
              <a:t>Roshell</a:t>
            </a:r>
            <a:r>
              <a:rPr lang="en-US" sz="2200" dirty="0"/>
              <a:t>, </a:t>
            </a:r>
            <a:r>
              <a:rPr lang="en-US" sz="2200" dirty="0" err="1"/>
              <a:t>MnDOT</a:t>
            </a:r>
            <a:r>
              <a:rPr lang="en-US" sz="2200" dirty="0"/>
              <a:t> (1999)</a:t>
            </a:r>
          </a:p>
          <a:p>
            <a:r>
              <a:rPr lang="en-US" sz="2200" dirty="0"/>
              <a:t>Fred Maurer, </a:t>
            </a:r>
            <a:r>
              <a:rPr lang="en-US" sz="2200" dirty="0" err="1"/>
              <a:t>MnDOT</a:t>
            </a:r>
            <a:r>
              <a:rPr lang="en-US" sz="2200" dirty="0"/>
              <a:t> (1997)</a:t>
            </a:r>
          </a:p>
          <a:p>
            <a:r>
              <a:rPr lang="en-US" sz="2200" dirty="0"/>
              <a:t>Alex </a:t>
            </a:r>
            <a:r>
              <a:rPr lang="en-US" sz="2200" dirty="0" err="1"/>
              <a:t>Poletz</a:t>
            </a:r>
            <a:r>
              <a:rPr lang="en-US" sz="2200" dirty="0"/>
              <a:t>, </a:t>
            </a:r>
            <a:r>
              <a:rPr lang="en-US" sz="2200" dirty="0" err="1"/>
              <a:t>MnDOT</a:t>
            </a:r>
            <a:r>
              <a:rPr lang="en-US" sz="2200" dirty="0"/>
              <a:t> (1996)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672305"/>
            <a:ext cx="4272496" cy="392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6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241641"/>
            <a:ext cx="707527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Do you remember…</a:t>
            </a:r>
            <a:endParaRPr lang="en-US" sz="4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91460"/>
            <a:ext cx="1425053" cy="14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5540" y="1491269"/>
            <a:ext cx="25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Celebrating 50 years</a:t>
            </a:r>
            <a:endParaRPr lang="en-US" dirty="0"/>
          </a:p>
        </p:txBody>
      </p:sp>
      <p:pic>
        <p:nvPicPr>
          <p:cNvPr id="36866" name="Picture 2" descr="Image result for dana mg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9" y="1491269"/>
            <a:ext cx="6723841" cy="504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597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16825</TotalTime>
  <Words>1535</Words>
  <Application>Microsoft Office PowerPoint</Application>
  <PresentationFormat>Widescreen</PresentationFormat>
  <Paragraphs>221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Consolas</vt:lpstr>
      <vt:lpstr>Corbel</vt:lpstr>
      <vt:lpstr>Wingdings</vt:lpstr>
      <vt:lpstr>Wingdings 2</vt:lpstr>
      <vt:lpstr>Wingdings 3</vt:lpstr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Downdrag</dc:title>
  <dc:creator>Ben</dc:creator>
  <cp:lastModifiedBy>Kari Torkelson</cp:lastModifiedBy>
  <cp:revision>340</cp:revision>
  <dcterms:created xsi:type="dcterms:W3CDTF">2011-01-17T17:24:53Z</dcterms:created>
  <dcterms:modified xsi:type="dcterms:W3CDTF">2019-05-24T17:02:09Z</dcterms:modified>
</cp:coreProperties>
</file>